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firstSlideNum="0" saveSubsetFonts="1">
  <p:sldMasterIdLst>
    <p:sldMasterId id="2147483741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906000" cy="6858000" type="A4"/>
  <p:notesSz cx="6797675" cy="9926638"/>
  <p:defaultTextStyle>
    <a:defPPr>
      <a:defRPr lang="ko-KR"/>
    </a:defPPr>
    <a:lvl1pPr marL="0" algn="l" defTabSz="91432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1" algn="l" defTabSz="91432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3" algn="l" defTabSz="91432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84" algn="l" defTabSz="91432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46" algn="l" defTabSz="91432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08" algn="l" defTabSz="91432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69" algn="l" defTabSz="91432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31" algn="l" defTabSz="91432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92" algn="l" defTabSz="91432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AEF71C2D-2CE3-42CC-B4F3-9ED04CD4544E}" name="기본 구역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9770" autoAdjust="0"/>
    <p:restoredTop sz="99874" autoAdjust="0"/>
  </p:normalViewPr>
  <p:slideViewPr>
    <p:cSldViewPr>
      <p:cViewPr varScale="1">
        <p:scale>
          <a:sx n="100" d="100"/>
          <a:sy n="100" d="100"/>
        </p:scale>
        <p:origin x="-2813" y="-77"/>
      </p:cViewPr>
      <p:guideLst>
        <p:guide orient="horz" pos="2158"/>
        <p:guide pos="31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5"/>
        <p:guide pos="2139"/>
      </p:guideLst>
    </p:cSldViewPr>
  </p:notesViewPr>
  <p:gridSpacing cx="194401" cy="194401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1" y="0"/>
            <a:ext cx="2946400" cy="496888"/>
          </a:xfrm>
          <a:prstGeom prst="rect">
            <a:avLst/>
          </a:prstGeom>
        </p:spPr>
        <p:txBody>
          <a:bodyPr vert="horz" lIns="91431" tIns="45715" rIns="91431" bIns="45715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31" tIns="45715" rIns="91431" bIns="45715"/>
          <a:lstStyle>
            <a:lvl1pPr algn="r">
              <a:defRPr sz="1200"/>
            </a:lvl1pPr>
          </a:lstStyle>
          <a:p>
            <a:pPr lvl="0">
              <a:defRPr/>
            </a:pPr>
            <a:fld id="{E0CECFA4-89E8-4268-9C88-1ED14DC42D0E}" type="datetime1">
              <a:rPr lang="ko-KR" altLang="en-US"/>
              <a:pPr lvl="0">
                <a:defRPr/>
              </a:pPr>
              <a:t>2024-02-26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164"/>
            <a:ext cx="2946400" cy="496887"/>
          </a:xfrm>
          <a:prstGeom prst="rect">
            <a:avLst/>
          </a:prstGeom>
        </p:spPr>
        <p:txBody>
          <a:bodyPr vert="horz" lIns="91431" tIns="45715" rIns="91431" bIns="45715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4"/>
            <a:ext cx="2946400" cy="496887"/>
          </a:xfrm>
          <a:prstGeom prst="rect">
            <a:avLst/>
          </a:prstGeom>
        </p:spPr>
        <p:txBody>
          <a:bodyPr vert="horz" lIns="91431" tIns="45715" rIns="91431" bIns="45715" anchor="b"/>
          <a:lstStyle>
            <a:lvl1pPr algn="r">
              <a:defRPr sz="1200"/>
            </a:lvl1pPr>
          </a:lstStyle>
          <a:p>
            <a:pPr lvl="0">
              <a:defRPr/>
            </a:pPr>
            <a:fld id="{7751E4FE-08F6-4517-BD2F-2D3EFB00A39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31" tIns="45715" rIns="91431" bIns="45715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31" tIns="45715" rIns="91431" bIns="45715"/>
          <a:lstStyle>
            <a:lvl1pPr algn="r">
              <a:defRPr sz="1200"/>
            </a:lvl1pPr>
          </a:lstStyle>
          <a:p>
            <a:pPr lvl="0">
              <a:defRPr/>
            </a:pPr>
            <a:fld id="{B8AEEFE4-19A1-4A65-B089-0C267B1C7D65}" type="datetime1">
              <a:rPr lang="ko-KR" altLang="en-US"/>
              <a:pPr lvl="0">
                <a:defRPr/>
              </a:pPr>
              <a:t>2024-02-26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592138" y="661988"/>
            <a:ext cx="5613400" cy="38877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31" tIns="45715" rIns="91431" bIns="45715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1431" tIns="45715" rIns="91431" bIns="45715" anchor="b"/>
          <a:lstStyle>
            <a:lvl1pPr algn="r">
              <a:defRPr sz="1200"/>
            </a:lvl1pPr>
          </a:lstStyle>
          <a:p>
            <a:pPr lvl="0">
              <a:defRPr/>
            </a:pPr>
            <a:fld id="{A076184B-23F9-4FFD-8DCA-0B8A99BF55F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2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1" algn="l" defTabSz="91432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3" algn="l" defTabSz="91432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84" algn="l" defTabSz="91432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46" algn="l" defTabSz="91432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08" algn="l" defTabSz="91432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69" algn="l" defTabSz="91432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31" algn="l" defTabSz="91432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92" algn="l" defTabSz="91432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076184B-23F9-4FFD-8DCA-0B8A99BF55FF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076184B-23F9-4FFD-8DCA-0B8A99BF55FF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076184B-23F9-4FFD-8DCA-0B8A99BF55FF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076184B-23F9-4FFD-8DCA-0B8A99BF55FF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Relationship Id="rId3" Type="http://schemas.openxmlformats.org/officeDocument/2006/relationships/image" Target="../media/image2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jpe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T3Q\5. 디자인\3. 플랫폼\플랫폼 소스\white-blue-effect-backgrounds-for-powerpoint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1075"/>
            <a:ext cx="9906000" cy="587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 userDrawn="1">
            <p:ph type="title" hasCustomPrompt="1"/>
          </p:nvPr>
        </p:nvSpPr>
        <p:spPr>
          <a:xfrm>
            <a:off x="766764" y="1582153"/>
            <a:ext cx="8732837" cy="686602"/>
          </a:xfrm>
        </p:spPr>
        <p:txBody>
          <a:bodyPr wrap="none" anchor="t">
            <a:normAutofit/>
          </a:bodyPr>
          <a:lstStyle>
            <a:lvl1pPr>
              <a:defRPr lang="ko-KR" altLang="en-US" sz="4000" b="1" kern="0" spc="-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ko-KR" altLang="en-US" dirty="0"/>
              <a:t>제목을 입력하세요</a:t>
            </a:r>
          </a:p>
        </p:txBody>
      </p:sp>
      <p:sp>
        <p:nvSpPr>
          <p:cNvPr id="10" name="텍스트 개체 틀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95338" y="2375084"/>
            <a:ext cx="2721972" cy="415498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>
              <a:lnSpc>
                <a:spcPct val="150000"/>
              </a:lnSpc>
            </a:pPr>
            <a:r>
              <a:rPr lang="en-US" altLang="ko-KR"/>
              <a:t>IT</a:t>
            </a:r>
            <a:r>
              <a:rPr lang="ko-KR" altLang="en-US"/>
              <a:t>팀 </a:t>
            </a:r>
            <a:r>
              <a:rPr lang="en-US" altLang="ko-KR"/>
              <a:t>/ </a:t>
            </a:r>
            <a:r>
              <a:rPr lang="ko-KR" altLang="en-US"/>
              <a:t>이름  </a:t>
            </a:r>
            <a:r>
              <a:rPr lang="en-US" altLang="ko-KR"/>
              <a:t>|  YYYY.MM.DD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F314D64-5872-4643-851F-1E9C5A1822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8" y="432301"/>
            <a:ext cx="1173796" cy="37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T3Q\5. 디자인\3. 플랫폼\플랫폼 소스\iG9ruB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1920152"/>
            <a:ext cx="9906000" cy="493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 userDrawn="1">
            <p:ph type="title" hasCustomPrompt="1"/>
          </p:nvPr>
        </p:nvSpPr>
        <p:spPr>
          <a:xfrm>
            <a:off x="766764" y="1582153"/>
            <a:ext cx="8732837" cy="686602"/>
          </a:xfrm>
        </p:spPr>
        <p:txBody>
          <a:bodyPr wrap="none" anchor="t">
            <a:normAutofit/>
          </a:bodyPr>
          <a:lstStyle>
            <a:lvl1pPr>
              <a:defRPr lang="ko-KR" altLang="en-US" sz="4000" b="1" kern="0" spc="-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ko-KR" altLang="en-US" dirty="0"/>
              <a:t>제목을 입력하세요</a:t>
            </a:r>
          </a:p>
        </p:txBody>
      </p:sp>
      <p:sp>
        <p:nvSpPr>
          <p:cNvPr id="10" name="텍스트 개체 틀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95338" y="2375084"/>
            <a:ext cx="2721972" cy="415498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>
              <a:lnSpc>
                <a:spcPct val="150000"/>
              </a:lnSpc>
            </a:pPr>
            <a:r>
              <a:rPr lang="en-US" altLang="ko-KR"/>
              <a:t>IT</a:t>
            </a:r>
            <a:r>
              <a:rPr lang="ko-KR" altLang="en-US"/>
              <a:t>팀 </a:t>
            </a:r>
            <a:r>
              <a:rPr lang="en-US" altLang="ko-KR"/>
              <a:t>/ </a:t>
            </a:r>
            <a:r>
              <a:rPr lang="ko-KR" altLang="en-US"/>
              <a:t>이름  </a:t>
            </a:r>
            <a:r>
              <a:rPr lang="en-US" altLang="ko-KR"/>
              <a:t>|  YYYY.MM.DD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C354ED5-A7C1-47EE-B5F7-F6378810B5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7" y="432301"/>
            <a:ext cx="1173796" cy="37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26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414698" y="6583473"/>
            <a:ext cx="474634" cy="257858"/>
          </a:xfrm>
        </p:spPr>
        <p:txBody>
          <a:bodyPr/>
          <a:lstStyle/>
          <a:p>
            <a:fld id="{48F63A3B-78C7-47BE-AE5E-E10140E0464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38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 l="-11000" r="-11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9414698" y="6583473"/>
            <a:ext cx="474634" cy="257858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7674615" y="1290639"/>
            <a:ext cx="971231" cy="1176338"/>
          </a:xfrm>
        </p:spPr>
        <p:txBody>
          <a:bodyPr wrap="none" anchor="t">
            <a:noAutofit/>
          </a:bodyPr>
          <a:lstStyle>
            <a:lvl1pPr algn="r">
              <a:defRPr lang="ko-KR" altLang="en-US" sz="7200" b="1" kern="0" spc="-15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altLang="ko-KR" dirty="0"/>
              <a:t>1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4953000" y="2068193"/>
            <a:ext cx="2721972" cy="415498"/>
          </a:xfr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>
              <a:lnSpc>
                <a:spcPct val="150000"/>
              </a:lnSpc>
            </a:pPr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31415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9499" y="128264"/>
            <a:ext cx="6643111" cy="400110"/>
          </a:xfrm>
          <a:noFill/>
        </p:spPr>
        <p:txBody>
          <a:bodyPr wrap="non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2000" b="1" spc="-162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/>
            <a:r>
              <a:rPr lang="ko-KR" altLang="en-US"/>
              <a:t>과제코드</a:t>
            </a:r>
            <a:r>
              <a:rPr lang="en-US" altLang="ko-KR"/>
              <a:t>, </a:t>
            </a:r>
            <a:r>
              <a:rPr lang="ko-KR" altLang="en-US"/>
              <a:t>과제명</a:t>
            </a:r>
            <a:r>
              <a:rPr lang="en-US" altLang="ko-KR"/>
              <a:t>, </a:t>
            </a:r>
            <a:r>
              <a:rPr lang="ko-KR" altLang="en-US"/>
              <a:t>소제목을 입력합니다</a:t>
            </a:r>
          </a:p>
        </p:txBody>
      </p:sp>
      <p:sp>
        <p:nvSpPr>
          <p:cNvPr id="17" name="텍스트 개체 틀 1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573260" y="269842"/>
            <a:ext cx="2298835" cy="258532"/>
          </a:xfrm>
          <a:noFill/>
        </p:spPr>
        <p:txBody>
          <a:bodyPr wrap="none" rtlCol="0" anchor="b">
            <a:noAutofit/>
          </a:bodyPr>
          <a:lstStyle>
            <a:lvl1pPr marL="0" indent="0" algn="r">
              <a:buNone/>
              <a:defRPr lang="ko-KR" altLang="en-US" sz="1200" baseline="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algn="r"/>
            <a:r>
              <a:rPr lang="ko-KR" altLang="en-US"/>
              <a:t>작성일 </a:t>
            </a:r>
            <a:r>
              <a:rPr lang="en-US" altLang="ko-KR"/>
              <a:t>YYYY.MM.DD </a:t>
            </a:r>
            <a:r>
              <a:rPr lang="ko-KR" altLang="en-US"/>
              <a:t>입력합니다</a:t>
            </a:r>
          </a:p>
        </p:txBody>
      </p:sp>
      <p:sp>
        <p:nvSpPr>
          <p:cNvPr id="20" name="날짜 개체 틀 19"/>
          <p:cNvSpPr>
            <a:spLocks noGrp="1"/>
          </p:cNvSpPr>
          <p:nvPr userDrawn="1">
            <p:ph type="dt" sz="half" idx="15"/>
          </p:nvPr>
        </p:nvSpPr>
        <p:spPr/>
        <p:txBody>
          <a:bodyPr/>
          <a:lstStyle/>
          <a:p>
            <a:fld id="{6FB6F6C7-7B2D-4261-A482-65FB2E93D7C6}" type="datetime1">
              <a:rPr lang="en-US" altLang="ko-KR" smtClean="0"/>
              <a:t>2/8/2024</a:t>
            </a:fld>
            <a:endParaRPr lang="en-US" dirty="0"/>
          </a:p>
        </p:txBody>
      </p:sp>
      <p:sp>
        <p:nvSpPr>
          <p:cNvPr id="21" name="바닥글 개체 틀 20"/>
          <p:cNvSpPr>
            <a:spLocks noGrp="1"/>
          </p:cNvSpPr>
          <p:nvPr userDrawn="1"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 userDrawn="1">
            <p:ph type="sldNum" sz="quarter" idx="17"/>
          </p:nvPr>
        </p:nvSpPr>
        <p:spPr>
          <a:xfrm>
            <a:off x="9413411" y="6563846"/>
            <a:ext cx="471488" cy="273052"/>
          </a:xfrm>
        </p:spPr>
        <p:txBody>
          <a:bodyPr anchor="b"/>
          <a:lstStyle>
            <a:lvl1pPr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34CB23D-9A8C-4175-AE72-9B2E79C92CF9}"/>
              </a:ext>
            </a:extLst>
          </p:cNvPr>
          <p:cNvSpPr/>
          <p:nvPr userDrawn="1"/>
        </p:nvSpPr>
        <p:spPr>
          <a:xfrm>
            <a:off x="387617" y="554219"/>
            <a:ext cx="482400" cy="32400"/>
          </a:xfrm>
          <a:prstGeom prst="rect">
            <a:avLst/>
          </a:prstGeom>
          <a:noFill/>
          <a:ln w="3175">
            <a:solidFill>
              <a:srgbClr val="2F3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289E03DA-4C63-45B0-9A3D-30D73C2EC08B}"/>
              </a:ext>
            </a:extLst>
          </p:cNvPr>
          <p:cNvSpPr/>
          <p:nvPr userDrawn="1"/>
        </p:nvSpPr>
        <p:spPr>
          <a:xfrm>
            <a:off x="1" y="554219"/>
            <a:ext cx="387055" cy="32400"/>
          </a:xfrm>
          <a:prstGeom prst="rect">
            <a:avLst/>
          </a:prstGeom>
          <a:solidFill>
            <a:srgbClr val="4283C5"/>
          </a:solidFill>
          <a:ln w="3175">
            <a:solidFill>
              <a:srgbClr val="4283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ko-KR" altLang="en-US" sz="1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2BADE9AC-7FA3-4720-B5EA-03AA53356990}"/>
              </a:ext>
            </a:extLst>
          </p:cNvPr>
          <p:cNvSpPr/>
          <p:nvPr userDrawn="1"/>
        </p:nvSpPr>
        <p:spPr>
          <a:xfrm>
            <a:off x="870289" y="554219"/>
            <a:ext cx="9036000" cy="32400"/>
          </a:xfrm>
          <a:prstGeom prst="rect">
            <a:avLst/>
          </a:prstGeom>
          <a:solidFill>
            <a:srgbClr val="2F3C72"/>
          </a:solidFill>
          <a:ln w="3175">
            <a:solidFill>
              <a:srgbClr val="2F3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98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9499" y="128264"/>
            <a:ext cx="6643111" cy="400110"/>
          </a:xfrm>
          <a:noFill/>
        </p:spPr>
        <p:txBody>
          <a:bodyPr wrap="none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2000" b="1" spc="-162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/>
            <a:r>
              <a:rPr lang="ko-KR" altLang="en-US"/>
              <a:t>과제코드</a:t>
            </a:r>
            <a:r>
              <a:rPr lang="en-US" altLang="ko-KR"/>
              <a:t>, </a:t>
            </a:r>
            <a:r>
              <a:rPr lang="ko-KR" altLang="en-US"/>
              <a:t>과제명</a:t>
            </a:r>
            <a:r>
              <a:rPr lang="en-US" altLang="ko-KR"/>
              <a:t>, </a:t>
            </a:r>
            <a:r>
              <a:rPr lang="ko-KR" altLang="en-US"/>
              <a:t>소제목을 입력합니다</a:t>
            </a:r>
          </a:p>
        </p:txBody>
      </p:sp>
      <p:sp>
        <p:nvSpPr>
          <p:cNvPr id="17" name="텍스트 개체 틀 1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573260" y="269842"/>
            <a:ext cx="2298835" cy="258532"/>
          </a:xfrm>
          <a:noFill/>
        </p:spPr>
        <p:txBody>
          <a:bodyPr wrap="none" rtlCol="0" anchor="b">
            <a:noAutofit/>
          </a:bodyPr>
          <a:lstStyle>
            <a:lvl1pPr marL="0" indent="0" algn="r">
              <a:buNone/>
              <a:defRPr lang="ko-KR" altLang="en-US" sz="1200" baseline="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algn="r"/>
            <a:r>
              <a:rPr lang="ko-KR" altLang="en-US"/>
              <a:t>작성일 </a:t>
            </a:r>
            <a:r>
              <a:rPr lang="en-US" altLang="ko-KR"/>
              <a:t>YYYY.MM.DD </a:t>
            </a:r>
            <a:r>
              <a:rPr lang="ko-KR" altLang="en-US"/>
              <a:t>입력합니다</a:t>
            </a:r>
          </a:p>
        </p:txBody>
      </p:sp>
      <p:sp>
        <p:nvSpPr>
          <p:cNvPr id="20" name="날짜 개체 틀 19"/>
          <p:cNvSpPr>
            <a:spLocks noGrp="1"/>
          </p:cNvSpPr>
          <p:nvPr userDrawn="1">
            <p:ph type="dt" sz="half" idx="15"/>
          </p:nvPr>
        </p:nvSpPr>
        <p:spPr/>
        <p:txBody>
          <a:bodyPr/>
          <a:lstStyle/>
          <a:p>
            <a:fld id="{58FFBAB8-2C26-4F16-B4BD-2430950A81DF}" type="datetime1">
              <a:rPr lang="en-US" altLang="ko-KR" smtClean="0"/>
              <a:t>2/8/2024</a:t>
            </a:fld>
            <a:endParaRPr lang="en-US" dirty="0"/>
          </a:p>
        </p:txBody>
      </p:sp>
      <p:sp>
        <p:nvSpPr>
          <p:cNvPr id="21" name="바닥글 개체 틀 20"/>
          <p:cNvSpPr>
            <a:spLocks noGrp="1"/>
          </p:cNvSpPr>
          <p:nvPr userDrawn="1"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 userDrawn="1">
            <p:ph type="sldNum" sz="quarter" idx="17"/>
          </p:nvPr>
        </p:nvSpPr>
        <p:spPr>
          <a:xfrm>
            <a:off x="9413411" y="6563846"/>
            <a:ext cx="471488" cy="273052"/>
          </a:xfrm>
        </p:spPr>
        <p:txBody>
          <a:bodyPr anchor="b"/>
          <a:lstStyle>
            <a:lvl1pPr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34CB23D-9A8C-4175-AE72-9B2E79C92CF9}"/>
              </a:ext>
            </a:extLst>
          </p:cNvPr>
          <p:cNvSpPr/>
          <p:nvPr userDrawn="1"/>
        </p:nvSpPr>
        <p:spPr>
          <a:xfrm>
            <a:off x="387617" y="554219"/>
            <a:ext cx="482400" cy="32400"/>
          </a:xfrm>
          <a:prstGeom prst="rect">
            <a:avLst/>
          </a:prstGeom>
          <a:noFill/>
          <a:ln w="3175">
            <a:solidFill>
              <a:srgbClr val="2F3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289E03DA-4C63-45B0-9A3D-30D73C2EC08B}"/>
              </a:ext>
            </a:extLst>
          </p:cNvPr>
          <p:cNvSpPr/>
          <p:nvPr userDrawn="1"/>
        </p:nvSpPr>
        <p:spPr>
          <a:xfrm>
            <a:off x="1" y="554219"/>
            <a:ext cx="387055" cy="32400"/>
          </a:xfrm>
          <a:prstGeom prst="rect">
            <a:avLst/>
          </a:prstGeom>
          <a:solidFill>
            <a:srgbClr val="4283C5"/>
          </a:solidFill>
          <a:ln w="3175">
            <a:solidFill>
              <a:srgbClr val="4283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ko-KR" altLang="en-US" sz="1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2BADE9AC-7FA3-4720-B5EA-03AA53356990}"/>
              </a:ext>
            </a:extLst>
          </p:cNvPr>
          <p:cNvSpPr/>
          <p:nvPr userDrawn="1"/>
        </p:nvSpPr>
        <p:spPr>
          <a:xfrm>
            <a:off x="870289" y="554219"/>
            <a:ext cx="9036000" cy="32400"/>
          </a:xfrm>
          <a:prstGeom prst="rect">
            <a:avLst/>
          </a:prstGeom>
          <a:solidFill>
            <a:schemeClr val="accent1"/>
          </a:solidFill>
          <a:ln w="317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48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21"/>
          <p:cNvSpPr>
            <a:spLocks noGrp="1"/>
          </p:cNvSpPr>
          <p:nvPr userDrawn="1">
            <p:ph type="sldNum" sz="quarter" idx="17"/>
          </p:nvPr>
        </p:nvSpPr>
        <p:spPr>
          <a:xfrm>
            <a:off x="9413411" y="6563846"/>
            <a:ext cx="471488" cy="273052"/>
          </a:xfrm>
        </p:spPr>
        <p:txBody>
          <a:bodyPr anchor="b"/>
          <a:lstStyle>
            <a:lvl1pPr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131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5BDE-0A32-4667-9E79-967779BCEA20}" type="datetime1">
              <a:rPr lang="en-US" altLang="ko-KR" smtClean="0"/>
              <a:t>2/8/2024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3922F-5C51-4E76-97C2-FD7905742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52182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3"/>
            <a:ext cx="222885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29ED3-E9BE-489E-9CDF-7E7B6D3F2E75}" type="datetime1">
              <a:rPr lang="en-US" altLang="ko-KR" smtClean="0"/>
              <a:t>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4" y="6356353"/>
            <a:ext cx="3343275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3"/>
            <a:ext cx="222885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27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9" r:id="rId3"/>
    <p:sldLayoutId id="2147483740" r:id="rId4"/>
    <p:sldLayoutId id="2147483735" r:id="rId5"/>
    <p:sldLayoutId id="2147483728" r:id="rId6"/>
    <p:sldLayoutId id="2147483736" r:id="rId7"/>
    <p:sldLayoutId id="2147483737" r:id="rId8"/>
  </p:sldLayoutIdLst>
  <p:hf hdr="0" ftr="0" dt="0"/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1" indent="-228581" algn="l" defTabSz="91432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42" indent="-228581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4" indent="-228581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5" indent="-228581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1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89" indent="-228581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0" indent="-228581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2" indent="-228581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3" indent="-228581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6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69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Relationship Id="rId3" Type="http://schemas.openxmlformats.org/officeDocument/2006/relationships/image" Target="../media/image7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16.png"  /><Relationship Id="rId11" Type="http://schemas.openxmlformats.org/officeDocument/2006/relationships/image" Target="../media/image17.png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1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2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2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2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481777" y="1679391"/>
            <a:ext cx="8851861" cy="686602"/>
          </a:xfrm>
        </p:spPr>
        <p:txBody>
          <a:bodyPr>
            <a:normAutofit fontScale="90000"/>
          </a:bodyPr>
          <a:lstStyle/>
          <a:p>
            <a:pPr lvl="0" algn="ctr">
              <a:defRPr/>
            </a:pPr>
            <a:r>
              <a:rPr lang="ko-KR" altLang="en-US" sz="2000" dirty="0" err="1">
                <a:solidFill>
                  <a:srgbClr val="2C02FC"/>
                </a:solidFill>
              </a:rPr>
              <a:t>티쓰리큐</a:t>
            </a:r>
            <a:r>
              <a:rPr lang="ko-KR" altLang="en-US" sz="2000" dirty="0">
                <a:solidFill>
                  <a:srgbClr val="2C02FC"/>
                </a:solidFill>
              </a:rPr>
              <a:t>㈜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가 참여한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대한민국 육군의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</a:rPr>
              <a:t>지뢰탐지 실증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실험사업 사례 소개</a:t>
            </a:r>
          </a:p>
        </p:txBody>
      </p:sp>
      <p:sp>
        <p:nvSpPr>
          <p:cNvPr id="5" name="텍스트 개체 틀 19"/>
          <p:cNvSpPr>
            <a:spLocks noGrp="1"/>
          </p:cNvSpPr>
          <p:nvPr>
            <p:ph type="body" sz="quarter" idx="10"/>
          </p:nvPr>
        </p:nvSpPr>
        <p:spPr>
          <a:xfrm>
            <a:off x="5147401" y="3623401"/>
            <a:ext cx="3574459" cy="1603915"/>
          </a:xfrm>
        </p:spPr>
        <p:txBody>
          <a:bodyPr/>
          <a:lstStyle/>
          <a:p>
            <a:pPr marL="285750" lvl="0" indent="-285750">
              <a:buFont typeface="Wingdings"/>
              <a:buChar char="u"/>
              <a:defRPr/>
            </a:pPr>
            <a:r>
              <a:rPr lang="ko-KR" altLang="en-US"/>
              <a:t>사업기간 </a:t>
            </a:r>
            <a:r>
              <a:rPr lang="en-US" altLang="ko-KR"/>
              <a:t>: 2021.06</a:t>
            </a:r>
            <a:r>
              <a:rPr lang="ko-KR" altLang="en-US"/>
              <a:t> </a:t>
            </a:r>
            <a:r>
              <a:rPr lang="en-US" altLang="ko-KR"/>
              <a:t>~</a:t>
            </a:r>
            <a:r>
              <a:rPr lang="ko-KR" altLang="en-US"/>
              <a:t> </a:t>
            </a:r>
            <a:r>
              <a:rPr lang="en-US" altLang="ko-KR"/>
              <a:t>2023.12</a:t>
            </a:r>
          </a:p>
          <a:p>
            <a:pPr marL="285750" lvl="0" indent="-285750">
              <a:buFont typeface="Wingdings"/>
              <a:buChar char="u"/>
              <a:defRPr/>
            </a:pPr>
            <a:r>
              <a:rPr lang="ko-KR" altLang="en-US"/>
              <a:t>실증장소 </a:t>
            </a:r>
            <a:r>
              <a:rPr lang="en-US" altLang="ko-KR"/>
              <a:t>: </a:t>
            </a:r>
            <a:r>
              <a:rPr lang="ko-KR" altLang="en-US"/>
              <a:t>육군 공병학교</a:t>
            </a:r>
            <a:r>
              <a:rPr lang="en-US" altLang="ko-KR"/>
              <a:t>(</a:t>
            </a:r>
            <a:r>
              <a:rPr lang="ko-KR" altLang="en-US"/>
              <a:t>상무대</a:t>
            </a:r>
            <a:r>
              <a:rPr lang="en-US" altLang="ko-KR"/>
              <a:t>)</a:t>
            </a:r>
          </a:p>
          <a:p>
            <a:pPr marL="285750" lvl="0" indent="-285750">
              <a:buFont typeface="Wingdings"/>
              <a:buChar char="u"/>
              <a:defRPr/>
            </a:pPr>
            <a:r>
              <a:rPr lang="ko-KR" altLang="en-US"/>
              <a:t>주요 내용 </a:t>
            </a:r>
          </a:p>
          <a:p>
            <a:pPr lvl="0">
              <a:lnSpc>
                <a:spcPct val="100000"/>
              </a:lnSpc>
              <a:defRPr/>
            </a:pPr>
            <a:r>
              <a:rPr lang="en-US" altLang="ko-KR"/>
              <a:t>    - </a:t>
            </a:r>
            <a:r>
              <a:rPr lang="ko-KR" altLang="en-US"/>
              <a:t>표준환경에서의 지뢰 및 종류 탐지</a:t>
            </a:r>
          </a:p>
          <a:p>
            <a:pPr lvl="0">
              <a:lnSpc>
                <a:spcPct val="100000"/>
              </a:lnSpc>
              <a:defRPr/>
            </a:pPr>
            <a:r>
              <a:rPr lang="en-US" altLang="ko-KR"/>
              <a:t>    - </a:t>
            </a:r>
            <a:r>
              <a:rPr lang="ko-KR" altLang="en-US"/>
              <a:t>자연환경에서의 지뢰 및 종류 탐지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1"/>
          <p:cNvSpPr>
            <a:spLocks noGrp="1"/>
          </p:cNvSpPr>
          <p:nvPr>
            <p:ph type="body" sz="quarter" idx="13"/>
          </p:nvPr>
        </p:nvSpPr>
        <p:spPr>
          <a:xfrm>
            <a:off x="448300" y="128264"/>
            <a:ext cx="6643111" cy="400110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지뢰탐지 시연</a:t>
            </a:r>
            <a:r>
              <a:rPr lang="en-US" altLang="ko-KR" sz="1800" dirty="0"/>
              <a:t>(2023</a:t>
            </a:r>
            <a:r>
              <a:rPr lang="ko-KR" altLang="en-US" sz="1800" dirty="0"/>
              <a:t>년 </a:t>
            </a:r>
            <a:r>
              <a:rPr lang="en-US" altLang="ko-KR" sz="1800" dirty="0"/>
              <a:t>ADEX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sp>
        <p:nvSpPr>
          <p:cNvPr id="4" name="슬라이드 번호 개체 틀 2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>
              <a:defRPr/>
            </a:pPr>
            <a:fld id="{48F63A3B-78C7-47BE-AE5E-E10140E04643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04324" y="1638083"/>
            <a:ext cx="2448563" cy="39064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8367" y="1638083"/>
            <a:ext cx="2445023" cy="39079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8208" y="1638083"/>
            <a:ext cx="2438942" cy="3888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1"/>
          <p:cNvSpPr>
            <a:spLocks noGrp="1"/>
          </p:cNvSpPr>
          <p:nvPr>
            <p:ph type="body" sz="quarter" idx="13"/>
          </p:nvPr>
        </p:nvSpPr>
        <p:spPr>
          <a:xfrm>
            <a:off x="287376" y="124183"/>
            <a:ext cx="6643111" cy="400110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실험사업 개요</a:t>
            </a:r>
            <a:endParaRPr lang="ko-KR" altLang="en-US" dirty="0"/>
          </a:p>
        </p:txBody>
      </p:sp>
      <p:sp>
        <p:nvSpPr>
          <p:cNvPr id="4" name="슬라이드 번호 개체 틀 2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>
              <a:defRPr/>
            </a:pPr>
            <a:fld id="{48F63A3B-78C7-47BE-AE5E-E10140E04643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6175" y="1240610"/>
            <a:ext cx="835924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1" dirty="0" err="1" smtClean="0">
                <a:solidFill>
                  <a:srgbClr val="0000FF"/>
                </a:solidFill>
                <a:latin typeface="맑은 고딕"/>
                <a:ea typeface="맑은 고딕"/>
                <a:cs typeface="맑은 고딕 Semilight"/>
              </a:rPr>
              <a:t>상무대</a:t>
            </a:r>
            <a:r>
              <a:rPr lang="ko-KR" altLang="en-US" sz="1400" b="1" dirty="0" smtClean="0">
                <a:solidFill>
                  <a:srgbClr val="0000FF"/>
                </a:solidFill>
                <a:latin typeface="맑은 고딕"/>
                <a:ea typeface="맑은 고딕"/>
                <a:cs typeface="맑은 고딕 Semilight"/>
              </a:rPr>
              <a:t> 공병학교에 표준환경</a:t>
            </a:r>
            <a:r>
              <a:rPr lang="en-US" altLang="ko-KR" sz="1400" b="1" dirty="0" smtClean="0">
                <a:solidFill>
                  <a:srgbClr val="0000FF"/>
                </a:solidFill>
                <a:latin typeface="맑은 고딕"/>
                <a:ea typeface="맑은 고딕"/>
                <a:cs typeface="맑은 고딕 Semilight"/>
              </a:rPr>
              <a:t>(</a:t>
            </a:r>
            <a:r>
              <a:rPr lang="ko-KR" altLang="en-US" sz="1400" b="1" dirty="0" smtClean="0">
                <a:solidFill>
                  <a:srgbClr val="0000FF"/>
                </a:solidFill>
                <a:latin typeface="맑은 고딕"/>
                <a:ea typeface="맑은 고딕"/>
                <a:cs typeface="맑은 고딕 Semilight"/>
              </a:rPr>
              <a:t>인위적 실험환경</a:t>
            </a:r>
            <a:r>
              <a:rPr lang="en-US" altLang="ko-KR" sz="1400" b="1" dirty="0" smtClean="0">
                <a:solidFill>
                  <a:srgbClr val="0000FF"/>
                </a:solidFill>
                <a:latin typeface="맑은 고딕"/>
                <a:ea typeface="맑은 고딕"/>
                <a:cs typeface="맑은 고딕 Semilight"/>
              </a:rPr>
              <a:t>)</a:t>
            </a:r>
            <a:r>
              <a:rPr lang="ko-KR" altLang="en-US" sz="1400" b="1" dirty="0" smtClean="0">
                <a:solidFill>
                  <a:srgbClr val="0000FF"/>
                </a:solidFill>
                <a:latin typeface="맑은 고딕"/>
                <a:ea typeface="맑은 고딕"/>
                <a:cs typeface="맑은 고딕 Semilight"/>
              </a:rPr>
              <a:t>과 자연환경을 구축하고 각각의 환경에 지뢰를 매설하고 인공지능 모델을 이용하여 지뢰 매설 여부 및 매설된 지뢰의 종류를 식별하는 기술개발 사업</a:t>
            </a:r>
            <a:endParaRPr lang="en-US" altLang="ko-KR" sz="1400" b="1" dirty="0" smtClean="0">
              <a:solidFill>
                <a:srgbClr val="0000FF"/>
              </a:solidFill>
              <a:latin typeface="맑은 고딕"/>
              <a:ea typeface="맑은 고딕"/>
              <a:cs typeface="맑은 고딕 Semilight"/>
            </a:endParaRPr>
          </a:p>
          <a:p>
            <a:pPr marL="0" marR="0" lvl="0" indent="0" algn="l" defTabSz="914400" rtl="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 b="1" dirty="0" smtClean="0">
              <a:latin typeface="맑은 고딕"/>
              <a:ea typeface="맑은 고딕"/>
              <a:cs typeface="맑은 고딕 Semilight"/>
            </a:endParaRPr>
          </a:p>
          <a:p>
            <a:pPr marL="0" marR="0" lvl="0" indent="0" algn="l" defTabSz="914400" rtl="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b="1" dirty="0" smtClean="0">
                <a:latin typeface="맑은 고딕"/>
                <a:ea typeface="맑은 고딕"/>
                <a:cs typeface="맑은 고딕 Semilight"/>
              </a:rPr>
              <a:t>□ 표준환경 실험 조건 </a:t>
            </a:r>
            <a:endParaRPr lang="ko-KR" altLang="en-US" sz="1200" b="1" dirty="0">
              <a:latin typeface="맑은 고딕"/>
              <a:ea typeface="맑은 고딕"/>
              <a:cs typeface="맑은 고딕 Semilight"/>
            </a:endParaRPr>
          </a:p>
          <a:p>
            <a:pPr marL="0" marR="0" lvl="0" indent="0" algn="l" defTabSz="914400" rtl="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   -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돌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나뭇가지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이물질 등이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없는 깨끗한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토질의 실험장을 인위적으로 조성 </a:t>
            </a:r>
            <a:endParaRPr lang="en-US" altLang="ko-KR" sz="1200" dirty="0" smtClean="0">
              <a:solidFill>
                <a:prstClr val="black"/>
              </a:solidFill>
              <a:latin typeface="맑은 고딕"/>
              <a:ea typeface="맑은 고딕"/>
              <a:cs typeface="맑은 고딕 Semilight"/>
            </a:endParaRPr>
          </a:p>
          <a:p>
            <a:pPr marL="0" marR="0" lvl="0" indent="0" algn="l" defTabSz="914400" rtl="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 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-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 지뢰를 최대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3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개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이상까지 매설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/>
              <a:cs typeface="맑은 고딕 Semilight"/>
            </a:endParaRPr>
          </a:p>
          <a:p>
            <a:pPr marL="0" marR="0" lvl="0" indent="0" algn="l" defTabSz="914400" rtl="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 b="1" dirty="0" smtClean="0">
              <a:solidFill>
                <a:prstClr val="black"/>
              </a:solidFill>
              <a:latin typeface="맑은 고딕"/>
              <a:ea typeface="맑은 고딕"/>
              <a:cs typeface="맑은 고딕 Semilight"/>
            </a:endParaRPr>
          </a:p>
          <a:p>
            <a:pPr marL="0" marR="0" lvl="0" indent="0" algn="l" defTabSz="914400" rtl="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200" b="1" dirty="0">
              <a:solidFill>
                <a:prstClr val="black"/>
              </a:solidFill>
              <a:latin typeface="맑은 고딕"/>
              <a:ea typeface="맑은 고딕"/>
              <a:cs typeface="맑은 고딕 Semilight"/>
            </a:endParaRPr>
          </a:p>
          <a:p>
            <a:pPr marL="0" marR="0" lvl="0" indent="0" algn="l" defTabSz="914400" rtl="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b="1" dirty="0">
                <a:latin typeface="맑은 고딕"/>
                <a:ea typeface="맑은 고딕"/>
                <a:cs typeface="맑은 고딕 Semilight"/>
              </a:rPr>
              <a:t>□ </a:t>
            </a:r>
            <a:r>
              <a:rPr lang="ko-KR" altLang="en-US" sz="1200" b="1" dirty="0" smtClean="0">
                <a:latin typeface="맑은 고딕"/>
                <a:ea typeface="맑은 고딕"/>
                <a:cs typeface="맑은 고딕 Semilight"/>
              </a:rPr>
              <a:t>자연환경 실험 조건 </a:t>
            </a:r>
            <a:endParaRPr lang="ko-KR" altLang="en-US" sz="1200" b="1" dirty="0">
              <a:latin typeface="맑은 고딕"/>
              <a:ea typeface="맑은 고딕"/>
              <a:cs typeface="맑은 고딕 Semilight"/>
            </a:endParaRPr>
          </a:p>
          <a:p>
            <a:pPr marL="0" marR="0" lvl="0" indent="0" algn="l" defTabSz="914400" rtl="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  -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돌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나뭇가지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 자갈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등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이물질이 포함되어 있는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자연 상태의 흙을 가져와 실험에 사용</a:t>
            </a:r>
            <a:endParaRPr lang="ko-KR" altLang="en-US" sz="1200" dirty="0">
              <a:solidFill>
                <a:prstClr val="black"/>
              </a:solidFill>
              <a:latin typeface="맑은 고딕"/>
              <a:ea typeface="맑은 고딕"/>
              <a:cs typeface="맑은 고딕 Semilight"/>
            </a:endParaRPr>
          </a:p>
          <a:p>
            <a:pPr marL="0" marR="0" lvl="0" indent="0" algn="l" defTabSz="914400" rtl="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 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-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 최대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2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개의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지뢰를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/>
                <a:ea typeface="맑은 고딕"/>
                <a:cs typeface="맑은 고딕 Semilight"/>
              </a:rPr>
              <a:t>매설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/>
              <a:cs typeface="맑은 고딕 Semilight"/>
            </a:endParaRPr>
          </a:p>
          <a:p>
            <a:pPr marL="0" marR="0" lvl="0" indent="0" algn="l" defTabSz="914400" rtl="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200" b="1" dirty="0">
              <a:solidFill>
                <a:prstClr val="black"/>
              </a:solidFill>
              <a:latin typeface="맑은 고딕"/>
              <a:ea typeface="맑은 고딕"/>
              <a:cs typeface="맑은 고딕 Semilight"/>
            </a:endParaRPr>
          </a:p>
          <a:p>
            <a:pPr marL="0" marR="0" lvl="0" indent="0" algn="l" defTabSz="914400" rtl="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200" b="1" dirty="0">
              <a:latin typeface="맑은 고딕"/>
              <a:ea typeface="맑은 고딕"/>
              <a:cs typeface="맑은 고딕 Semiligh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984" y="3040198"/>
            <a:ext cx="3011050" cy="1050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984" y="4877737"/>
            <a:ext cx="2998435" cy="16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1"/>
          <p:cNvSpPr>
            <a:spLocks noGrp="1"/>
          </p:cNvSpPr>
          <p:nvPr>
            <p:ph type="body" sz="quarter" idx="13"/>
          </p:nvPr>
        </p:nvSpPr>
        <p:spPr>
          <a:xfrm>
            <a:off x="448300" y="128264"/>
            <a:ext cx="6643111" cy="40011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학습 </a:t>
            </a:r>
            <a:r>
              <a:rPr lang="ko-KR" altLang="en-US" dirty="0" smtClean="0"/>
              <a:t>대상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지뢰 </a:t>
            </a:r>
            <a:r>
              <a:rPr lang="ko-KR" altLang="en-US" sz="1600" dirty="0"/>
              <a:t>및 </a:t>
            </a:r>
            <a:r>
              <a:rPr lang="ko-KR" altLang="en-US" sz="1600" dirty="0" smtClean="0"/>
              <a:t>폭발물</a:t>
            </a:r>
            <a:r>
              <a:rPr lang="en-US" altLang="ko-KR" sz="1600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/>
              <a:t>종류  </a:t>
            </a:r>
          </a:p>
        </p:txBody>
      </p:sp>
      <p:sp>
        <p:nvSpPr>
          <p:cNvPr id="4" name="슬라이드 번호 개체 틀 2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>
              <a:defRPr/>
            </a:pPr>
            <a:fld id="{48F63A3B-78C7-47BE-AE5E-E10140E04643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316397"/>
              </p:ext>
            </p:extLst>
          </p:nvPr>
        </p:nvGraphicFramePr>
        <p:xfrm>
          <a:off x="870578" y="773886"/>
          <a:ext cx="7970443" cy="586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6"/>
                <a:gridCol w="1360807"/>
                <a:gridCol w="1555208"/>
                <a:gridCol w="1360807"/>
                <a:gridCol w="2721615"/>
              </a:tblGrid>
              <a:tr h="3169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특성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형상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 smtClean="0"/>
                        <a:t>비 고</a:t>
                      </a:r>
                      <a:endParaRPr lang="ko-KR" altLang="en-US" dirty="0"/>
                    </a:p>
                  </a:txBody>
                  <a:tcPr/>
                </a:tc>
              </a:tr>
              <a:tr h="550284">
                <a:tc rowSpan="6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/>
                        <a:t>대인지뢰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M14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/>
                        <a:t>비금속지뢰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UN</a:t>
                      </a:r>
                      <a:r>
                        <a:rPr lang="ko-KR" altLang="en-US" sz="1200" dirty="0" smtClean="0"/>
                        <a:t> 협약에 의해 하부에 철판</a:t>
                      </a:r>
                      <a:r>
                        <a:rPr lang="ko-KR" altLang="en-US" sz="1200" baseline="0" dirty="0" smtClean="0"/>
                        <a:t> 부착</a:t>
                      </a:r>
                      <a:endParaRPr lang="en-US" altLang="ko-KR" sz="1200" baseline="0" dirty="0" smtClean="0"/>
                    </a:p>
                    <a:p>
                      <a:pPr marL="0" marR="0" indent="0" algn="ctr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철판 제거 조건에서도 실험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 smtClean="0"/>
                    </a:p>
                  </a:txBody>
                  <a:tcPr anchor="ctr"/>
                </a:tc>
              </a:tr>
              <a:tr h="55028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latin typeface="맑은 고딕"/>
                        </a:rPr>
                        <a:t>목함지뢰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비금속 지뢰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北</a:t>
                      </a:r>
                      <a:r>
                        <a:rPr lang="en-US" altLang="ko-KR" sz="1200" dirty="0" smtClean="0"/>
                        <a:t>∙</a:t>
                      </a:r>
                      <a:r>
                        <a:rPr lang="ko-KR" altLang="en-US" sz="1200" dirty="0" smtClean="0"/>
                        <a:t>러시아에서 자주 사용</a:t>
                      </a:r>
                    </a:p>
                  </a:txBody>
                  <a:tcPr anchor="ctr"/>
                </a:tc>
              </a:tr>
              <a:tr h="55028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latin typeface="맑은 고딕"/>
                        </a:rPr>
                        <a:t>수지반보병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비금속 지뢰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금속 성분이 존재는 하나 매우 약함</a:t>
                      </a:r>
                    </a:p>
                  </a:txBody>
                  <a:tcPr anchor="ctr"/>
                </a:tc>
              </a:tr>
              <a:tr h="55028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M2A4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금속 지뢰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</a:tr>
              <a:tr h="55028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M3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금속 지뢰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</a:tr>
              <a:tr h="55028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M16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금속 지뢰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</a:tr>
              <a:tr h="55028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/>
                        <a:t>대전차지뢰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M19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비금속 지뢰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</a:tr>
              <a:tr h="55028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M15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금속 지뢰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</a:tr>
              <a:tr h="550285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/>
                        <a:t>폭발물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latin typeface="맑은 고딕"/>
                        </a:rPr>
                        <a:t>세열수류탄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금속 폭발물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</a:tr>
              <a:tr h="550285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latin typeface="맑은 고딕"/>
                        </a:rPr>
                        <a:t>고폭탄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/>
                        <a:t>금속 폭발물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252902" y="5584997"/>
            <a:ext cx="450316" cy="4590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51188" y="2857521"/>
            <a:ext cx="687591" cy="3888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26267" y="1189981"/>
            <a:ext cx="531831" cy="46345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08681" y="1755591"/>
            <a:ext cx="583203" cy="42008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202103" y="2336390"/>
            <a:ext cx="576593" cy="36922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11000" y="3393828"/>
            <a:ext cx="777604" cy="4531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304666" y="3888146"/>
            <a:ext cx="400674" cy="548035"/>
          </a:xfrm>
          <a:prstGeom prst="rect">
            <a:avLst/>
          </a:prstGeom>
        </p:spPr>
      </p:pic>
      <p:pic>
        <p:nvPicPr>
          <p:cNvPr id="31" name="그림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189631" y="4532753"/>
            <a:ext cx="616905" cy="36938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178166" y="6150614"/>
            <a:ext cx="583203" cy="39688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267060" y="5071276"/>
            <a:ext cx="433153" cy="396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1"/>
          <p:cNvSpPr>
            <a:spLocks noGrp="1"/>
          </p:cNvSpPr>
          <p:nvPr>
            <p:ph type="body" sz="quarter" idx="13"/>
          </p:nvPr>
        </p:nvSpPr>
        <p:spPr>
          <a:xfrm>
            <a:off x="448300" y="128264"/>
            <a:ext cx="6643111" cy="40011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T3Q</a:t>
            </a:r>
            <a:r>
              <a:rPr lang="ko-KR" altLang="en-US" dirty="0"/>
              <a:t> 추론 방식</a:t>
            </a:r>
          </a:p>
        </p:txBody>
      </p:sp>
      <p:sp>
        <p:nvSpPr>
          <p:cNvPr id="4" name="슬라이드 번호 개체 틀 2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>
              <a:defRPr/>
            </a:pPr>
            <a:fld id="{48F63A3B-78C7-47BE-AE5E-E10140E04643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453782" y="1037568"/>
            <a:ext cx="6760847" cy="31705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3781" y="4401005"/>
            <a:ext cx="7387239" cy="2162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300" dirty="0"/>
              <a:t>- Yolov8 모델을 이용하여 </a:t>
            </a:r>
            <a:r>
              <a:rPr lang="ko-KR" altLang="en-US" sz="1300" dirty="0" smtClean="0"/>
              <a:t>객체 존재 여부를 </a:t>
            </a:r>
            <a:r>
              <a:rPr lang="ko-KR" altLang="en-US" sz="1300" dirty="0"/>
              <a:t>먼저 확인 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300" dirty="0"/>
              <a:t>- 객체가 존재할 경우 해당 객체의 </a:t>
            </a:r>
            <a:r>
              <a:rPr lang="en-US" altLang="ko-KR" sz="1300" dirty="0" smtClean="0"/>
              <a:t>MD</a:t>
            </a:r>
            <a:r>
              <a:rPr lang="ko-KR" altLang="en-US" sz="1300" dirty="0" smtClean="0"/>
              <a:t> 신호 </a:t>
            </a:r>
            <a:r>
              <a:rPr lang="ko-KR" altLang="en-US" sz="1300" dirty="0"/>
              <a:t>파악</a:t>
            </a:r>
          </a:p>
          <a:p>
            <a:pPr>
              <a:defRPr/>
            </a:pPr>
            <a:r>
              <a:rPr lang="ko-KR" altLang="en-US" sz="1200" dirty="0"/>
              <a:t> </a:t>
            </a:r>
            <a:r>
              <a:rPr lang="ko-KR" altLang="en-US" sz="1200" dirty="0" smtClean="0"/>
              <a:t> 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MD </a:t>
            </a:r>
            <a:r>
              <a:rPr lang="ko-KR" altLang="en-US" sz="1100" dirty="0"/>
              <a:t>신호가 </a:t>
            </a:r>
            <a:r>
              <a:rPr lang="ko-KR" altLang="en-US" sz="1100" dirty="0" smtClean="0"/>
              <a:t>뚜렷하고 그래프에 일정한 기울기를 유지하면 금속으로, 신호가 불규칙하면 </a:t>
            </a:r>
            <a:r>
              <a:rPr lang="ko-KR" altLang="en-US" sz="1100" dirty="0"/>
              <a:t>비금속으로 </a:t>
            </a:r>
            <a:r>
              <a:rPr lang="ko-KR" altLang="en-US" sz="1100" dirty="0" smtClean="0"/>
              <a:t>판단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 </a:t>
            </a:r>
            <a:endParaRPr lang="ko-KR" altLang="en-US" sz="1200" dirty="0"/>
          </a:p>
          <a:p>
            <a:pPr>
              <a:lnSpc>
                <a:spcPct val="200000"/>
              </a:lnSpc>
              <a:defRPr/>
            </a:pPr>
            <a:r>
              <a:rPr lang="ko-KR" altLang="en-US" sz="1300" dirty="0"/>
              <a:t>- Classfication을 </a:t>
            </a:r>
            <a:r>
              <a:rPr lang="ko-KR" altLang="en-US" sz="1300" dirty="0" smtClean="0"/>
              <a:t>통해 </a:t>
            </a:r>
            <a:r>
              <a:rPr lang="ko-KR" altLang="en-US" sz="1300" dirty="0"/>
              <a:t>금속의 </a:t>
            </a:r>
            <a:r>
              <a:rPr lang="ko-KR" altLang="en-US" sz="1300" dirty="0" smtClean="0"/>
              <a:t>또는 비금속 지뢰 중 가능성이 높은 순으로 top3를 추천</a:t>
            </a:r>
            <a:endParaRPr lang="ko-KR" altLang="en-US" sz="1300" dirty="0"/>
          </a:p>
          <a:p>
            <a:pPr>
              <a:lnSpc>
                <a:spcPct val="150000"/>
              </a:lnSpc>
              <a:defRPr/>
            </a:pPr>
            <a:endParaRPr lang="ko-KR" altLang="en-US" sz="800" dirty="0"/>
          </a:p>
          <a:p>
            <a:pPr>
              <a:lnSpc>
                <a:spcPct val="150000"/>
              </a:lnSpc>
              <a:defRPr/>
            </a:pPr>
            <a:r>
              <a:rPr lang="ko-KR" altLang="en-US" sz="1300" dirty="0"/>
              <a:t>* 지뢰가 깊게 </a:t>
            </a:r>
            <a:r>
              <a:rPr lang="ko-KR" altLang="en-US" sz="1300" dirty="0" smtClean="0"/>
              <a:t>묻혀서 </a:t>
            </a:r>
            <a:r>
              <a:rPr lang="ko-KR" altLang="en-US" sz="1300" dirty="0"/>
              <a:t>금속신호가 </a:t>
            </a:r>
            <a:r>
              <a:rPr lang="ko-KR" altLang="en-US" sz="1300" dirty="0" smtClean="0"/>
              <a:t>약하면 </a:t>
            </a:r>
            <a:r>
              <a:rPr lang="ko-KR" altLang="en-US" sz="1300" dirty="0"/>
              <a:t>비금속으로 </a:t>
            </a:r>
            <a:r>
              <a:rPr lang="ko-KR" altLang="en-US" sz="1300" dirty="0" err="1"/>
              <a:t>오탐할</a:t>
            </a:r>
            <a:r>
              <a:rPr lang="ko-KR" altLang="en-US" sz="1300" dirty="0"/>
              <a:t> 가능성이 </a:t>
            </a:r>
            <a:r>
              <a:rPr lang="ko-KR" altLang="en-US" sz="1300" dirty="0" smtClean="0"/>
              <a:t>존재하지만 </a:t>
            </a:r>
            <a:r>
              <a:rPr lang="ko-KR" altLang="en-US" sz="1300" dirty="0"/>
              <a:t>GPR 이미지만을 </a:t>
            </a:r>
            <a:r>
              <a:rPr lang="ko-KR" altLang="en-US" sz="1300" dirty="0" smtClean="0"/>
              <a:t>     </a:t>
            </a:r>
            <a:endParaRPr lang="en-US" altLang="ko-KR" sz="1300" dirty="0" smtClean="0"/>
          </a:p>
          <a:p>
            <a:pPr>
              <a:lnSpc>
                <a:spcPct val="150000"/>
              </a:lnSpc>
              <a:defRPr/>
            </a:pPr>
            <a:r>
              <a:rPr lang="en-US" altLang="ko-KR" sz="1300" dirty="0"/>
              <a:t> </a:t>
            </a:r>
            <a:r>
              <a:rPr lang="en-US" altLang="ko-KR" sz="1300" dirty="0" smtClean="0"/>
              <a:t>  </a:t>
            </a:r>
            <a:r>
              <a:rPr lang="ko-KR" altLang="en-US" sz="1300" dirty="0" smtClean="0"/>
              <a:t>이용한 </a:t>
            </a:r>
            <a:r>
              <a:rPr lang="ko-KR" altLang="en-US" sz="1300" dirty="0"/>
              <a:t>Detection 형상으로도 지뢰 종류 </a:t>
            </a:r>
            <a:r>
              <a:rPr lang="ko-KR" altLang="en-US" sz="1300" dirty="0" smtClean="0"/>
              <a:t>판단 </a:t>
            </a:r>
            <a:r>
              <a:rPr lang="ko-KR" altLang="en-US" sz="1300" dirty="0"/>
              <a:t>가능*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1"/>
          <p:cNvSpPr>
            <a:spLocks noGrp="1"/>
          </p:cNvSpPr>
          <p:nvPr>
            <p:ph type="body" sz="quarter" idx="13"/>
          </p:nvPr>
        </p:nvSpPr>
        <p:spPr>
          <a:xfrm>
            <a:off x="448300" y="128264"/>
            <a:ext cx="6643111" cy="40011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마인파인더 실제 추론 이미지 및 </a:t>
            </a:r>
            <a:r>
              <a:rPr lang="ko-KR" altLang="en-US" dirty="0" smtClean="0"/>
              <a:t>식별결과</a:t>
            </a:r>
            <a:endParaRPr lang="ko-KR" altLang="en-US" dirty="0"/>
          </a:p>
        </p:txBody>
      </p:sp>
      <p:sp>
        <p:nvSpPr>
          <p:cNvPr id="4" name="슬라이드 번호 개체 틀 21"/>
          <p:cNvSpPr>
            <a:spLocks noGrp="1"/>
          </p:cNvSpPr>
          <p:nvPr>
            <p:ph type="sldNum" sz="quarter" idx="17"/>
          </p:nvPr>
        </p:nvSpPr>
        <p:spPr>
          <a:xfrm>
            <a:off x="9434512" y="6539416"/>
            <a:ext cx="471488" cy="273052"/>
          </a:xfrm>
        </p:spPr>
        <p:txBody>
          <a:bodyPr/>
          <a:lstStyle/>
          <a:p>
            <a:pPr lvl="0">
              <a:defRPr/>
            </a:pPr>
            <a:fld id="{48F63A3B-78C7-47BE-AE5E-E10140E04643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6175" y="1240610"/>
            <a:ext cx="835924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1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단계 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: 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실험용 지뢰 매설</a:t>
            </a:r>
            <a:endParaRPr lang="en-US" altLang="ko-KR" sz="1400" b="1" dirty="0" smtClean="0">
              <a:latin typeface="맑은 고딕"/>
              <a:ea typeface="맑은 고딕"/>
              <a:cs typeface="맑은 고딕 Semilight"/>
            </a:endParaRPr>
          </a:p>
          <a:p>
            <a:pPr marL="742911" lvl="1" indent="-285750" defTabSz="9144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 dirty="0" err="1" smtClean="0">
                <a:latin typeface="맑은 고딕"/>
                <a:ea typeface="맑은 고딕"/>
                <a:cs typeface="맑은 고딕 Semilight"/>
              </a:rPr>
              <a:t>상무대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 공병학교의 실험환경에 표준환경과 자연환경 실험장을 준비하고</a:t>
            </a:r>
            <a:endParaRPr lang="en-US" altLang="ko-KR" sz="1400" b="1" dirty="0" smtClean="0">
              <a:latin typeface="맑은 고딕"/>
              <a:ea typeface="맑은 고딕"/>
              <a:cs typeface="맑은 고딕 Semilight"/>
            </a:endParaRPr>
          </a:p>
          <a:p>
            <a:pPr marL="742911" lvl="1" indent="-285750" defTabSz="9144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 dirty="0" smtClean="0">
                <a:latin typeface="맑은 고딕"/>
                <a:cs typeface="맑은 고딕 Semilight"/>
              </a:rPr>
              <a:t>폭발 가능성이 있는 성분을 제거한 시험용 대인지뢰와 </a:t>
            </a:r>
            <a:r>
              <a:rPr lang="ko-KR" altLang="en-US" sz="1400" b="1" dirty="0">
                <a:latin typeface="맑은 고딕"/>
                <a:cs typeface="맑은 고딕 Semilight"/>
              </a:rPr>
              <a:t>대전차지뢰 등을 섞어서 매립</a:t>
            </a:r>
            <a:endParaRPr lang="en-US" altLang="ko-KR" sz="1400" b="1" dirty="0" smtClean="0">
              <a:latin typeface="맑은 고딕"/>
              <a:ea typeface="맑은 고딕"/>
              <a:cs typeface="맑은 고딕 Semilight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902494"/>
              </p:ext>
            </p:extLst>
          </p:nvPr>
        </p:nvGraphicFramePr>
        <p:xfrm>
          <a:off x="1180247" y="2583870"/>
          <a:ext cx="7271971" cy="3372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753"/>
                <a:gridCol w="3499218"/>
              </a:tblGrid>
              <a:tr h="27891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83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정면에서 본 모습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수직으로 본 모습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6" y="2845797"/>
            <a:ext cx="1964919" cy="2295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그림 16"/>
          <p:cNvPicPr/>
          <p:nvPr/>
        </p:nvPicPr>
        <p:blipFill rotWithShape="1">
          <a:blip r:embed="rId4">
            <a:lum/>
          </a:blip>
          <a:srcRect l="67450" r="1243" b="2606"/>
          <a:stretch/>
        </p:blipFill>
        <p:spPr>
          <a:xfrm>
            <a:off x="5925005" y="2845797"/>
            <a:ext cx="1555208" cy="2295010"/>
          </a:xfrm>
          <a:prstGeom prst="rect">
            <a:avLst/>
          </a:prstGeom>
          <a:solidFill>
            <a:schemeClr val="dk1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1"/>
          <p:cNvSpPr>
            <a:spLocks noGrp="1"/>
          </p:cNvSpPr>
          <p:nvPr>
            <p:ph type="body" sz="quarter" idx="13"/>
          </p:nvPr>
        </p:nvSpPr>
        <p:spPr>
          <a:xfrm>
            <a:off x="448300" y="128264"/>
            <a:ext cx="6643111" cy="40011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마인파인더 실제 추론 이미지 및 </a:t>
            </a:r>
            <a:r>
              <a:rPr lang="ko-KR" altLang="en-US" dirty="0" smtClean="0"/>
              <a:t>식별결과</a:t>
            </a:r>
            <a:endParaRPr lang="ko-KR" altLang="en-US" dirty="0"/>
          </a:p>
        </p:txBody>
      </p:sp>
      <p:sp>
        <p:nvSpPr>
          <p:cNvPr id="4" name="슬라이드 번호 개체 틀 21"/>
          <p:cNvSpPr>
            <a:spLocks noGrp="1"/>
          </p:cNvSpPr>
          <p:nvPr>
            <p:ph type="sldNum" sz="quarter" idx="17"/>
          </p:nvPr>
        </p:nvSpPr>
        <p:spPr>
          <a:xfrm>
            <a:off x="9434512" y="6539416"/>
            <a:ext cx="471488" cy="273052"/>
          </a:xfrm>
        </p:spPr>
        <p:txBody>
          <a:bodyPr/>
          <a:lstStyle/>
          <a:p>
            <a:pPr lvl="0">
              <a:defRPr/>
            </a:pPr>
            <a:fld id="{48F63A3B-78C7-47BE-AE5E-E10140E04643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6175" y="1096188"/>
            <a:ext cx="835924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2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단계 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: 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지뢰 종류 추론</a:t>
            </a:r>
            <a:endParaRPr lang="en-US" altLang="ko-KR" sz="1400" b="1" dirty="0" smtClean="0">
              <a:latin typeface="맑은 고딕"/>
              <a:ea typeface="맑은 고딕"/>
              <a:cs typeface="맑은 고딕 Semilight"/>
            </a:endParaRPr>
          </a:p>
          <a:p>
            <a:pPr marL="742911" lvl="1" indent="-285750" defTabSz="9144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채널합성 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: 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다중채널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(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총 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8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회 촬영 결과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)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을 추론하여 가장 가능성이 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높은 지뢰를 추천</a:t>
            </a:r>
            <a:endParaRPr lang="en-US" altLang="ko-KR" sz="1400" b="1" dirty="0" smtClean="0">
              <a:latin typeface="맑은 고딕"/>
              <a:ea typeface="맑은 고딕"/>
              <a:cs typeface="맑은 고딕 Semilight"/>
            </a:endParaRPr>
          </a:p>
          <a:p>
            <a:pPr marL="742911" lvl="1" indent="-285750" defTabSz="9144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금속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/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비금속 분류 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: 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수집된 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MD 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신호의 파장을 분석하여 금속성과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sz="1400" b="1" dirty="0" err="1" smtClean="0">
                <a:latin typeface="맑은 고딕"/>
                <a:ea typeface="맑은 고딕"/>
                <a:cs typeface="맑은 고딕 Semilight"/>
              </a:rPr>
              <a:t>비금속성으로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 구분 </a:t>
            </a:r>
            <a:endParaRPr lang="en-US" altLang="ko-KR" sz="1400" b="1" dirty="0" smtClean="0">
              <a:latin typeface="맑은 고딕"/>
              <a:ea typeface="맑은 고딕"/>
              <a:cs typeface="맑은 고딕 Semilight"/>
            </a:endParaRPr>
          </a:p>
        </p:txBody>
      </p:sp>
      <p:pic>
        <p:nvPicPr>
          <p:cNvPr id="15" name="그림 14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842584" y="2620350"/>
            <a:ext cx="6609634" cy="3822822"/>
          </a:xfrm>
          <a:prstGeom prst="rect">
            <a:avLst/>
          </a:prstGeom>
          <a:solidFill>
            <a:schemeClr val="dk1"/>
          </a:solidFill>
        </p:spPr>
      </p:pic>
      <p:sp>
        <p:nvSpPr>
          <p:cNvPr id="3" name="TextBox 2"/>
          <p:cNvSpPr txBox="1"/>
          <p:nvPr/>
        </p:nvSpPr>
        <p:spPr>
          <a:xfrm>
            <a:off x="1064980" y="2312573"/>
            <a:ext cx="2979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B050"/>
                </a:solidFill>
              </a:rPr>
              <a:t>* YZ </a:t>
            </a:r>
            <a:r>
              <a:rPr lang="ko-KR" altLang="en-US" sz="1400" dirty="0" smtClean="0">
                <a:solidFill>
                  <a:srgbClr val="00B050"/>
                </a:solidFill>
              </a:rPr>
              <a:t>평면으로 추론할 경우의 이미지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40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1"/>
          <p:cNvSpPr>
            <a:spLocks noGrp="1"/>
          </p:cNvSpPr>
          <p:nvPr>
            <p:ph type="body" sz="quarter" idx="13"/>
          </p:nvPr>
        </p:nvSpPr>
        <p:spPr>
          <a:xfrm>
            <a:off x="448300" y="128264"/>
            <a:ext cx="6643111" cy="40011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마인파인더 실제 추론 이미지 및 </a:t>
            </a:r>
            <a:r>
              <a:rPr lang="ko-KR" altLang="en-US" dirty="0" smtClean="0"/>
              <a:t>식별결과</a:t>
            </a:r>
            <a:endParaRPr lang="ko-KR" altLang="en-US" dirty="0"/>
          </a:p>
        </p:txBody>
      </p:sp>
      <p:sp>
        <p:nvSpPr>
          <p:cNvPr id="4" name="슬라이드 번호 개체 틀 21"/>
          <p:cNvSpPr>
            <a:spLocks noGrp="1"/>
          </p:cNvSpPr>
          <p:nvPr>
            <p:ph type="sldNum" sz="quarter" idx="17"/>
          </p:nvPr>
        </p:nvSpPr>
        <p:spPr>
          <a:xfrm>
            <a:off x="9434512" y="6539416"/>
            <a:ext cx="471488" cy="273052"/>
          </a:xfrm>
        </p:spPr>
        <p:txBody>
          <a:bodyPr/>
          <a:lstStyle/>
          <a:p>
            <a:pPr lvl="0">
              <a:defRPr/>
            </a:pPr>
            <a:fld id="{48F63A3B-78C7-47BE-AE5E-E10140E04643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6175" y="1096188"/>
            <a:ext cx="835924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2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단계 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: 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지뢰 종류 추론</a:t>
            </a:r>
            <a:endParaRPr lang="en-US" altLang="ko-KR" sz="1400" b="1" dirty="0" smtClean="0">
              <a:latin typeface="맑은 고딕"/>
              <a:ea typeface="맑은 고딕"/>
              <a:cs typeface="맑은 고딕 Semilight"/>
            </a:endParaRPr>
          </a:p>
          <a:p>
            <a:pPr marL="742911" lvl="1" indent="-285750" defTabSz="9144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채널합성 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: 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다중채널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(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총 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8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회 촬영 결과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)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을 추론하여 가장 가능성이 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높은 지뢰를 추천</a:t>
            </a:r>
            <a:endParaRPr lang="en-US" altLang="ko-KR" sz="1400" b="1" dirty="0" smtClean="0">
              <a:latin typeface="맑은 고딕"/>
              <a:ea typeface="맑은 고딕"/>
              <a:cs typeface="맑은 고딕 Semilight"/>
            </a:endParaRPr>
          </a:p>
          <a:p>
            <a:pPr marL="742911" lvl="1" indent="-285750" defTabSz="9144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금속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/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비금속 분류 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: 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수집된 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MD 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신호의 파장을 분석하여 금속성과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sz="1400" b="1" dirty="0" err="1" smtClean="0">
                <a:latin typeface="맑은 고딕"/>
                <a:ea typeface="맑은 고딕"/>
                <a:cs typeface="맑은 고딕 Semilight"/>
              </a:rPr>
              <a:t>비금속성으로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 구분 </a:t>
            </a:r>
            <a:endParaRPr lang="en-US" altLang="ko-KR" sz="1400" b="1" dirty="0" smtClean="0"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4980" y="2312573"/>
            <a:ext cx="2979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B050"/>
                </a:solidFill>
              </a:rPr>
              <a:t>* XY </a:t>
            </a:r>
            <a:r>
              <a:rPr lang="ko-KR" altLang="en-US" sz="1400" dirty="0" smtClean="0">
                <a:solidFill>
                  <a:srgbClr val="00B050"/>
                </a:solidFill>
              </a:rPr>
              <a:t>평면으로 추론할 경우의 이미지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064980" y="2651396"/>
            <a:ext cx="8164842" cy="3499218"/>
          </a:xfrm>
          <a:prstGeom prst="rect">
            <a:avLst/>
          </a:prstGeom>
          <a:solidFill>
            <a:schemeClr val="dk1"/>
          </a:solidFill>
        </p:spPr>
      </p:pic>
    </p:spTree>
    <p:extLst>
      <p:ext uri="{BB962C8B-B14F-4D97-AF65-F5344CB8AC3E}">
        <p14:creationId xmlns:p14="http://schemas.microsoft.com/office/powerpoint/2010/main" val="151188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1"/>
          <p:cNvSpPr>
            <a:spLocks noGrp="1"/>
          </p:cNvSpPr>
          <p:nvPr>
            <p:ph type="body" sz="quarter" idx="13"/>
          </p:nvPr>
        </p:nvSpPr>
        <p:spPr>
          <a:xfrm>
            <a:off x="448300" y="128264"/>
            <a:ext cx="6643111" cy="40011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마인파인더 실제 추론 이미지 및 </a:t>
            </a:r>
            <a:r>
              <a:rPr lang="ko-KR" altLang="en-US" dirty="0" smtClean="0"/>
              <a:t>식별결과</a:t>
            </a:r>
            <a:endParaRPr lang="ko-KR" altLang="en-US" dirty="0"/>
          </a:p>
        </p:txBody>
      </p:sp>
      <p:sp>
        <p:nvSpPr>
          <p:cNvPr id="4" name="슬라이드 번호 개체 틀 21"/>
          <p:cNvSpPr>
            <a:spLocks noGrp="1"/>
          </p:cNvSpPr>
          <p:nvPr>
            <p:ph type="sldNum" sz="quarter" idx="17"/>
          </p:nvPr>
        </p:nvSpPr>
        <p:spPr>
          <a:xfrm>
            <a:off x="9434512" y="6539416"/>
            <a:ext cx="471488" cy="273052"/>
          </a:xfrm>
        </p:spPr>
        <p:txBody>
          <a:bodyPr/>
          <a:lstStyle/>
          <a:p>
            <a:pPr lvl="0">
              <a:defRPr/>
            </a:pPr>
            <a:fld id="{48F63A3B-78C7-47BE-AE5E-E10140E04643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6175" y="1240610"/>
            <a:ext cx="835924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  <a:defRPr/>
            </a:pP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3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단계 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: 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지뢰 매설위치 식별</a:t>
            </a:r>
            <a:endParaRPr lang="en-US" altLang="ko-KR" sz="1400" b="1" dirty="0" smtClean="0">
              <a:latin typeface="맑은 고딕"/>
              <a:ea typeface="맑은 고딕"/>
              <a:cs typeface="맑은 고딕 Semilight"/>
            </a:endParaRPr>
          </a:p>
          <a:p>
            <a:pPr marL="742911" lvl="1" indent="-285750" defTabSz="9144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지뢰탐지기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(</a:t>
            </a:r>
            <a:r>
              <a:rPr lang="en-US" altLang="ko-KR" sz="1400" b="1" dirty="0" err="1" smtClean="0">
                <a:latin typeface="맑은 고딕"/>
                <a:ea typeface="맑은 고딕"/>
                <a:cs typeface="맑은 고딕 Semilight"/>
              </a:rPr>
              <a:t>Minefinder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)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 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: 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지뢰의 매설 위치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(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좌표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)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와 깊이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(Cm)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 등의 정보를 제공</a:t>
            </a:r>
            <a:endParaRPr lang="en-US" altLang="ko-KR" sz="1400" b="1" dirty="0" smtClean="0">
              <a:latin typeface="맑은 고딕"/>
              <a:ea typeface="맑은 고딕"/>
              <a:cs typeface="맑은 고딕 Semilight"/>
            </a:endParaRPr>
          </a:p>
          <a:p>
            <a:pPr marL="742911" lvl="1" indent="-285750" defTabSz="9144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위치 도식 </a:t>
            </a:r>
            <a:r>
              <a:rPr lang="en-US" altLang="ko-KR" sz="1400" b="1" dirty="0" smtClean="0">
                <a:latin typeface="맑은 고딕"/>
                <a:ea typeface="맑은 고딕"/>
                <a:cs typeface="맑은 고딕 Semilight"/>
              </a:rPr>
              <a:t>: GPS </a:t>
            </a:r>
            <a:r>
              <a:rPr lang="ko-KR" altLang="en-US" sz="1400" b="1" dirty="0" smtClean="0">
                <a:latin typeface="맑은 고딕"/>
                <a:ea typeface="맑은 고딕"/>
                <a:cs typeface="맑은 고딕 Semilight"/>
              </a:rPr>
              <a:t>기능이 지원될 경우 지도 상에 위치 표시 </a:t>
            </a:r>
            <a:endParaRPr lang="en-US" altLang="ko-KR" sz="1400" b="1" dirty="0" smtClean="0">
              <a:latin typeface="맑은 고딕"/>
              <a:ea typeface="맑은 고딕"/>
              <a:cs typeface="맑은 고딕 Semilight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259381" y="2456995"/>
            <a:ext cx="7387238" cy="3888020"/>
          </a:xfrm>
          <a:prstGeom prst="rect">
            <a:avLst/>
          </a:prstGeom>
          <a:solidFill>
            <a:schemeClr val="dk1"/>
          </a:solidFill>
        </p:spPr>
      </p:pic>
    </p:spTree>
    <p:extLst>
      <p:ext uri="{BB962C8B-B14F-4D97-AF65-F5344CB8AC3E}">
        <p14:creationId xmlns:p14="http://schemas.microsoft.com/office/powerpoint/2010/main" val="344962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1"/>
          <p:cNvSpPr>
            <a:spLocks noGrp="1"/>
          </p:cNvSpPr>
          <p:nvPr>
            <p:ph type="body" sz="quarter" idx="13"/>
          </p:nvPr>
        </p:nvSpPr>
        <p:spPr>
          <a:xfrm>
            <a:off x="448300" y="128264"/>
            <a:ext cx="6643111" cy="400110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지뢰탐지 시연</a:t>
            </a:r>
            <a:r>
              <a:rPr lang="en-US" altLang="ko-KR" sz="1800" dirty="0"/>
              <a:t>(2023</a:t>
            </a:r>
            <a:r>
              <a:rPr lang="ko-KR" altLang="en-US" sz="1800" dirty="0"/>
              <a:t>년 </a:t>
            </a:r>
            <a:r>
              <a:rPr lang="en-US" altLang="ko-KR" sz="1800" dirty="0"/>
              <a:t>ADEX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sp>
        <p:nvSpPr>
          <p:cNvPr id="4" name="슬라이드 번호 개체 틀 2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>
              <a:defRPr/>
            </a:pPr>
            <a:fld id="{48F63A3B-78C7-47BE-AE5E-E10140E04643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3761"/>
          <a:stretch/>
        </p:blipFill>
        <p:spPr>
          <a:xfrm>
            <a:off x="870579" y="1159247"/>
            <a:ext cx="3888020" cy="20753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0621" y="4012203"/>
            <a:ext cx="3957978" cy="17872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99896" y="2240609"/>
            <a:ext cx="4082420" cy="237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5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2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674</ep:Words>
  <ep:PresentationFormat>A4 용지(210x297mm)</ep:PresentationFormat>
  <ep:Paragraphs>141</ep:Paragraphs>
  <ep:Slides>10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2_디자인 사용자 지정</vt:lpstr>
      <vt:lpstr>티쓰리큐㈜가 참여한  대한민국 육군의 지뢰탐지 실증 실험사업 사례 소개</vt:lpstr>
      <vt:lpstr>슬라이드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2011-08-23T09:45:48.000</dcterms:created>
  <dc:creator>trn</dc:creator>
  <cp:lastModifiedBy>T3Q</cp:lastModifiedBy>
  <dcterms:modified xsi:type="dcterms:W3CDTF">2024-02-26T06:34:51.540</dcterms:modified>
  <cp:revision>1648</cp:revision>
  <dc:title>ppt</dc:title>
  <cp:version>1000.0000.01</cp:version>
</cp:coreProperties>
</file>